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5" r:id="rId4"/>
  </p:sldMasterIdLst>
  <p:notesMasterIdLst>
    <p:notesMasterId r:id="rId28"/>
  </p:notesMasterIdLst>
  <p:handoutMasterIdLst>
    <p:handoutMasterId r:id="rId29"/>
  </p:handoutMasterIdLst>
  <p:sldIdLst>
    <p:sldId id="256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58" r:id="rId14"/>
    <p:sldId id="359" r:id="rId15"/>
    <p:sldId id="360" r:id="rId16"/>
    <p:sldId id="362" r:id="rId17"/>
    <p:sldId id="361" r:id="rId18"/>
    <p:sldId id="364" r:id="rId19"/>
    <p:sldId id="363" r:id="rId20"/>
    <p:sldId id="365" r:id="rId21"/>
    <p:sldId id="366" r:id="rId22"/>
    <p:sldId id="367" r:id="rId23"/>
    <p:sldId id="368" r:id="rId24"/>
    <p:sldId id="349" r:id="rId25"/>
    <p:sldId id="346" r:id="rId26"/>
    <p:sldId id="330" r:id="rId27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28" userDrawn="1">
          <p15:clr>
            <a:srgbClr val="A4A3A4"/>
          </p15:clr>
        </p15:guide>
        <p15:guide id="2" pos="2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13EB00-E804-4A7D-841E-07DE84C3EAB7}" v="89" dt="2022-04-25T23:51:01.5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34" autoAdjust="0"/>
  </p:normalViewPr>
  <p:slideViewPr>
    <p:cSldViewPr snapToGrid="0">
      <p:cViewPr varScale="1">
        <p:scale>
          <a:sx n="75" d="100"/>
          <a:sy n="75" d="100"/>
        </p:scale>
        <p:origin x="902" y="67"/>
      </p:cViewPr>
      <p:guideLst>
        <p:guide orient="horz" pos="4128"/>
        <p:guide pos="28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26D37A0-F398-4276-AAF6-E62AA90BC9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D96B402-FD6E-4995-8160-C6DD76DAAC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E51B49B-A0A8-47AA-990E-368C840AC8EC}" type="datetime1">
              <a:rPr lang="pt-BR" smtClean="0"/>
              <a:t>25/04/2022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BA7967-B488-405D-84A2-64F6D9128F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A65115A-3EB4-4B47-8F4B-4F42519BF9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D0885D5-D443-4228-8B2C-B9DF9A30D57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478913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gif>
</file>

<file path=ppt/media/image11.jpe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png>
</file>

<file path=ppt/media/image19.jpeg>
</file>

<file path=ppt/media/image2.png>
</file>

<file path=ppt/media/image20.png>
</file>

<file path=ppt/media/image21.gif>
</file>

<file path=ppt/media/image22.png>
</file>

<file path=ppt/media/image23.gif>
</file>

<file path=ppt/media/image24.png>
</file>

<file path=ppt/media/image25.png>
</file>

<file path=ppt/media/image26.gif>
</file>

<file path=ppt/media/image27.png>
</file>

<file path=ppt/media/image28.gif>
</file>

<file path=ppt/media/image29.gif>
</file>

<file path=ppt/media/image3.gif>
</file>

<file path=ppt/media/image30.jpg>
</file>

<file path=ppt/media/image31.png>
</file>

<file path=ppt/media/image32.jpeg>
</file>

<file path=ppt/media/image4.gif>
</file>

<file path=ppt/media/image5.gif>
</file>

<file path=ppt/media/image6.jpe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B092A3-B773-401D-9C5F-7F486368E752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D2F9AB-3C90-481E-8C34-4F549BF455D7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8917179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D2F9AB-3C90-481E-8C34-4F549BF455D7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6912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D2F9AB-3C90-481E-8C34-4F549BF455D7}" type="slidenum">
              <a:rPr lang="pt-BR" smtClean="0"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50445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35259DED-EAA1-408A-A8C5-6E83621B12F9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Espaço Reservado para Rodapé 5">
            <a:extLst>
              <a:ext uri="{FF2B5EF4-FFF2-40B4-BE49-F238E27FC236}">
                <a16:creationId xmlns:a16="http://schemas.microsoft.com/office/drawing/2014/main" id="{3FB45199-F13E-4CB5-AF62-71432CD48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</p:spTree>
    <p:extLst>
      <p:ext uri="{BB962C8B-B14F-4D97-AF65-F5344CB8AC3E}">
        <p14:creationId xmlns:p14="http://schemas.microsoft.com/office/powerpoint/2010/main" val="3800925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Imagens com Le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9842E67-35F4-4EC2-B5B4-6D02111EDA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1959" y="641101"/>
            <a:ext cx="3702877" cy="5749461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0" name="Espaço Reservado para Imagem 2">
            <a:extLst>
              <a:ext uri="{FF2B5EF4-FFF2-40B4-BE49-F238E27FC236}">
                <a16:creationId xmlns:a16="http://schemas.microsoft.com/office/drawing/2014/main" id="{6553049D-F1F2-4E3C-B0A3-D2BCB35B18A8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047164" y="641101"/>
            <a:ext cx="3702877" cy="5749461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791EB1F-E7C6-4FF7-BE74-BEF6056BA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4457" y="457200"/>
            <a:ext cx="3790884" cy="1600200"/>
          </a:xfrm>
        </p:spPr>
        <p:txBody>
          <a:bodyPr rtlCol="0" anchor="b">
            <a:normAutofit/>
          </a:bodyPr>
          <a:lstStyle>
            <a:lvl1pPr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6B7143-9C17-4A62-9B23-F2717C5008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EF313CB7-98DB-495A-A8E6-FAB799E1A98A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7DD0075C-AB97-4D80-BF0E-6D96D0A8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F603CDE5-C1D8-4EDD-870F-A498BAFA520F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Espaço Reservado para Conteúdo 8">
            <a:extLst>
              <a:ext uri="{FF2B5EF4-FFF2-40B4-BE49-F238E27FC236}">
                <a16:creationId xmlns:a16="http://schemas.microsoft.com/office/drawing/2014/main" id="{8C645043-BE6A-4D32-ACA9-AB593DA6BC9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44457" y="2057400"/>
            <a:ext cx="3791456" cy="386238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2" name="Espaço Reservado para Rodapé 5">
            <a:extLst>
              <a:ext uri="{FF2B5EF4-FFF2-40B4-BE49-F238E27FC236}">
                <a16:creationId xmlns:a16="http://schemas.microsoft.com/office/drawing/2014/main" id="{3D444C08-6A3A-4BFB-9494-43F3DE33E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</p:spTree>
    <p:extLst>
      <p:ext uri="{BB962C8B-B14F-4D97-AF65-F5344CB8AC3E}">
        <p14:creationId xmlns:p14="http://schemas.microsoft.com/office/powerpoint/2010/main" val="1445521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Imagens com Legend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9842E67-35F4-4EC2-B5B4-6D02111EDA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1959" y="641101"/>
            <a:ext cx="3702877" cy="5749461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0" name="Espaço Reservado para Imagem 2">
            <a:extLst>
              <a:ext uri="{FF2B5EF4-FFF2-40B4-BE49-F238E27FC236}">
                <a16:creationId xmlns:a16="http://schemas.microsoft.com/office/drawing/2014/main" id="{6553049D-F1F2-4E3C-B0A3-D2BCB35B18A8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244562" y="641101"/>
            <a:ext cx="3702877" cy="5749461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791EB1F-E7C6-4FF7-BE74-BEF6056BA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5530" y="457200"/>
            <a:ext cx="3577394" cy="1600200"/>
          </a:xfrm>
        </p:spPr>
        <p:txBody>
          <a:bodyPr rtlCol="0" anchor="b">
            <a:normAutofit/>
          </a:bodyPr>
          <a:lstStyle>
            <a:lvl1pPr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6B7143-9C17-4A62-9B23-F2717C5008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43984594-31C3-42E4-94C7-449CFB55A3AF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7DD0075C-AB97-4D80-BF0E-6D96D0A8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F603CDE5-C1D8-4EDD-870F-A498BAFA520F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Espaço Reservado para Conteúdo 8">
            <a:extLst>
              <a:ext uri="{FF2B5EF4-FFF2-40B4-BE49-F238E27FC236}">
                <a16:creationId xmlns:a16="http://schemas.microsoft.com/office/drawing/2014/main" id="{8C645043-BE6A-4D32-ACA9-AB593DA6BC9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55530" y="2057400"/>
            <a:ext cx="3577934" cy="3862388"/>
          </a:xfrm>
        </p:spPr>
        <p:txBody>
          <a:bodyPr rtlCol="0"/>
          <a:lstStyle>
            <a:lvl1pPr marL="0" indent="0">
              <a:lnSpc>
                <a:spcPct val="90000"/>
              </a:lnSpc>
              <a:buNone/>
              <a:defRPr lang="ru-RU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06000" indent="-306000">
              <a:defRPr/>
            </a:lvl2pPr>
            <a:lvl3pPr marL="306000" indent="-306000">
              <a:defRPr/>
            </a:lvl3pPr>
            <a:lvl4pPr marL="306000" indent="-306000">
              <a:defRPr/>
            </a:lvl4pPr>
            <a:lvl5pPr marL="306000" indent="-306000">
              <a:defRPr/>
            </a:lvl5pPr>
          </a:lstStyle>
          <a:p>
            <a:pPr marL="216000" lvl="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pt-BR" noProof="0"/>
              <a:t>Clique para editar os estilos de texto Mestres</a:t>
            </a:r>
          </a:p>
          <a:p>
            <a:pPr marL="216000" lvl="1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pt-BR" noProof="0"/>
              <a:t>Segundo nível</a:t>
            </a:r>
          </a:p>
        </p:txBody>
      </p:sp>
      <p:sp>
        <p:nvSpPr>
          <p:cNvPr id="9" name="Espaço Reservado para Rodapé 5">
            <a:extLst>
              <a:ext uri="{FF2B5EF4-FFF2-40B4-BE49-F238E27FC236}">
                <a16:creationId xmlns:a16="http://schemas.microsoft.com/office/drawing/2014/main" id="{FE695AAC-8311-4518-A219-DE58BF92A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</p:spTree>
    <p:extLst>
      <p:ext uri="{BB962C8B-B14F-4D97-AF65-F5344CB8AC3E}">
        <p14:creationId xmlns:p14="http://schemas.microsoft.com/office/powerpoint/2010/main" val="917956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119868" y="5356067"/>
            <a:ext cx="3625595" cy="1000782"/>
          </a:xfrm>
          <a:solidFill>
            <a:srgbClr val="465359"/>
          </a:solidFill>
        </p:spPr>
        <p:txBody>
          <a:bodyPr lIns="91440" tIns="0" rIns="91440" bIns="0" rtlCol="0">
            <a:normAutofit/>
          </a:bodyPr>
          <a:lstStyle>
            <a:lvl1pPr marL="0" indent="0" algn="ctr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119869" y="453642"/>
            <a:ext cx="3625595" cy="4826023"/>
          </a:xfrm>
          <a:solidFill>
            <a:schemeClr val="accent1"/>
          </a:solidFill>
        </p:spPr>
        <p:txBody>
          <a:bodyPr tIns="0" bIns="0" rtlCol="0" anchor="ctr" anchorCtr="0">
            <a:noAutofit/>
          </a:bodyPr>
          <a:lstStyle>
            <a:lvl1pPr algn="ctr"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39766" y="453642"/>
            <a:ext cx="7602421" cy="5903207"/>
          </a:xfrm>
          <a:solidFill>
            <a:schemeClr val="bg1">
              <a:lumMod val="85000"/>
            </a:schemeClr>
          </a:solidFill>
        </p:spPr>
        <p:txBody>
          <a:bodyPr lIns="457200" tIns="457200" rtlCol="0"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fld id="{2C28538A-4847-4F4A-9CEF-808DCE2719CA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1790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C81F13A5-61B9-419A-9B13-8BD37BE2841E}"/>
              </a:ext>
            </a:extLst>
          </p:cNvPr>
          <p:cNvSpPr/>
          <p:nvPr userDrawn="1"/>
        </p:nvSpPr>
        <p:spPr>
          <a:xfrm>
            <a:off x="446532" y="4199467"/>
            <a:ext cx="11296732" cy="2191098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12206A44-565D-4C18-8891-86387B90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226" y="4262316"/>
            <a:ext cx="9391524" cy="988332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Imagem 3">
            <a:extLst>
              <a:ext uri="{FF2B5EF4-FFF2-40B4-BE49-F238E27FC236}">
                <a16:creationId xmlns:a16="http://schemas.microsoft.com/office/drawing/2014/main" id="{5B084B74-38B3-42C8-B8E4-A0D13B059E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1325" y="606425"/>
            <a:ext cx="11304588" cy="353695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F22525-79A2-451F-9944-47D4183A45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921342E8-FFC6-4F01-BC86-D391D73206CC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B9B8C25-AF44-4D9D-A667-69D9A92B1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F603CDE5-C1D8-4EDD-870F-A498BAFA520F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FF54790-C8AC-4CF8-8E89-80C5C90F3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85EB5327-3B98-4D40-987B-863866194F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58863" y="5303610"/>
            <a:ext cx="9391888" cy="614363"/>
          </a:xfrm>
        </p:spPr>
        <p:txBody>
          <a:bodyPr rtlCol="0"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75000"/>
                  </a:schemeClr>
                </a:solidFill>
              </a:defRPr>
            </a:lvl1pPr>
            <a:lvl2pPr marL="324000" indent="0">
              <a:buNone/>
              <a:defRPr/>
            </a:lvl2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2130529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45C1E2D9-CC95-40F3-8CB0-08DD667DE01C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7" name="Espaço Reservado para Rodapé 5">
            <a:extLst>
              <a:ext uri="{FF2B5EF4-FFF2-40B4-BE49-F238E27FC236}">
                <a16:creationId xmlns:a16="http://schemas.microsoft.com/office/drawing/2014/main" id="{D5D91A8B-765C-4E59-8109-94DA4EA55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0F0F318B-B2C4-4893-95F3-E1AB652A1F17}"/>
              </a:ext>
            </a:extLst>
          </p:cNvPr>
          <p:cNvSpPr>
            <a:spLocks noChangeAspect="1"/>
          </p:cNvSpPr>
          <p:nvPr userDrawn="1"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34FB09F2-FC78-4161-B5F8-C064B938B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08CB40EA-D0BA-41DA-91DE-15B4C161D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11849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673B4AE-60A3-4BBD-A2A1-20705ED19048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pPr rtl="0"/>
            <a:r>
              <a:rPr lang="pt-BR" noProof="0" dirty="0"/>
              <a:t>Ensine um Curso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59F479D-7533-4EEF-A06F-7CD2FE3DB90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707033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50CE4CA-34EA-472D-A23C-1DE165FCAA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FC293CE0-9778-427A-8CFD-5F1AEFCA7296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52AC1173-613F-48B1-B860-00397875F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F603CDE5-C1D8-4EDD-870F-A498BAFA520F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0" name="Espaço Reservado para Rodapé 5">
            <a:extLst>
              <a:ext uri="{FF2B5EF4-FFF2-40B4-BE49-F238E27FC236}">
                <a16:creationId xmlns:a16="http://schemas.microsoft.com/office/drawing/2014/main" id="{94036C93-814B-4155-A748-7731CA60A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DA4EE69F-D906-40FA-8109-46DF1B1A16FA}"/>
              </a:ext>
            </a:extLst>
          </p:cNvPr>
          <p:cNvSpPr>
            <a:spLocks noChangeAspect="1"/>
          </p:cNvSpPr>
          <p:nvPr userDrawn="1"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7DC41C5E-3615-4EA8-B8E6-E2B196256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id="{9555D9C2-1EA2-4557-9496-E7AEA7A12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A464C6A4-3497-4DA5-945D-7A771E383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5" name="Espaço reservado para texto 4">
            <a:extLst>
              <a:ext uri="{FF2B5EF4-FFF2-40B4-BE49-F238E27FC236}">
                <a16:creationId xmlns:a16="http://schemas.microsoft.com/office/drawing/2014/main" id="{91C3F39A-C070-4EEB-9285-4EFBEE5FB5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" name="Espaço reservado para conteúdo 5">
            <a:extLst>
              <a:ext uri="{FF2B5EF4-FFF2-40B4-BE49-F238E27FC236}">
                <a16:creationId xmlns:a16="http://schemas.microsoft.com/office/drawing/2014/main" id="{07E4AC67-32FA-4B42-9340-5E57C82F74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9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F22525-79A2-451F-9944-47D4183A45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C51AE82F-3F68-4491-A0C4-88FF82361604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B9B8C25-AF44-4D9D-A667-69D9A92B1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F603CDE5-C1D8-4EDD-870F-A498BAFA520F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FF54790-C8AC-4CF8-8E89-80C5C90F3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020220C-6241-4A3B-9017-445FC82876DD}"/>
              </a:ext>
            </a:extLst>
          </p:cNvPr>
          <p:cNvSpPr>
            <a:spLocks noChangeAspect="1"/>
          </p:cNvSpPr>
          <p:nvPr userDrawn="1"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12206A44-565D-4C18-8891-86387B90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300412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BA4B42F-2C80-4037-BF8E-C209D59D93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7627"/>
            <a:ext cx="2844799" cy="365125"/>
          </a:xfrm>
        </p:spPr>
        <p:txBody>
          <a:bodyPr rtlCol="0"/>
          <a:lstStyle/>
          <a:p>
            <a:pPr rtl="0"/>
            <a:fld id="{621921F5-2717-40C1-82F8-B8A93F147FDD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8E56474-3A38-4097-8649-FAF662D8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7627"/>
            <a:ext cx="1052510" cy="365125"/>
          </a:xfrm>
        </p:spPr>
        <p:txBody>
          <a:bodyPr rtlCol="0"/>
          <a:lstStyle/>
          <a:p>
            <a:pPr rtl="0"/>
            <a:fld id="{F603CDE5-C1D8-4EDD-870F-A498BAFA520F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5" name="Espaço Reservado para Rodapé 5">
            <a:extLst>
              <a:ext uri="{FF2B5EF4-FFF2-40B4-BE49-F238E27FC236}">
                <a16:creationId xmlns:a16="http://schemas.microsoft.com/office/drawing/2014/main" id="{FF907DD0-6A5F-4994-AB77-82E297226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7627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</p:spTree>
    <p:extLst>
      <p:ext uri="{BB962C8B-B14F-4D97-AF65-F5344CB8AC3E}">
        <p14:creationId xmlns:p14="http://schemas.microsoft.com/office/powerpoint/2010/main" val="290211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11BF3AA-AA64-40B2-94AA-203129687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BE3A9D26-F29B-4C16-8773-E1000E02F7B0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E1444EA1-5452-4A23-B72D-9B65C311F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F603CDE5-C1D8-4EDD-870F-A498BAFA520F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8" name="Espaço Reservado para Rodapé 5">
            <a:extLst>
              <a:ext uri="{FF2B5EF4-FFF2-40B4-BE49-F238E27FC236}">
                <a16:creationId xmlns:a16="http://schemas.microsoft.com/office/drawing/2014/main" id="{3A5BB48A-749C-4DBB-8723-91ACE9CE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4F70AE1-0373-4B8E-9C6F-A87681145315}"/>
              </a:ext>
            </a:extLst>
          </p:cNvPr>
          <p:cNvSpPr>
            <a:spLocks noChangeAspect="1"/>
          </p:cNvSpPr>
          <p:nvPr userDrawn="1"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A4CFD6FA-0DEF-4E30-82DA-0BAB26B41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C01EE411-05BB-43B4-BF85-422243003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2" name="Espaço reservado para texto 3">
            <a:extLst>
              <a:ext uri="{FF2B5EF4-FFF2-40B4-BE49-F238E27FC236}">
                <a16:creationId xmlns:a16="http://schemas.microsoft.com/office/drawing/2014/main" id="{7C2A48C1-57D3-4A3D-B843-6ACC41EEE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1402279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6B7143-9C17-4A62-9B23-F2717C5008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0BD9675C-1CEF-4DA0-83CF-5AADB4D57213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7DD0075C-AB97-4D80-BF0E-6D96D0A8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F603CDE5-C1D8-4EDD-870F-A498BAFA520F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8" name="Espaço Reservado para Rodapé 5">
            <a:extLst>
              <a:ext uri="{FF2B5EF4-FFF2-40B4-BE49-F238E27FC236}">
                <a16:creationId xmlns:a16="http://schemas.microsoft.com/office/drawing/2014/main" id="{D740D193-BF72-46A1-AFE9-DA960BABE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47352EA-4890-4FE1-97BD-8CCB09F58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0" name="Espaço Reservado para Imagem 2">
            <a:extLst>
              <a:ext uri="{FF2B5EF4-FFF2-40B4-BE49-F238E27FC236}">
                <a16:creationId xmlns:a16="http://schemas.microsoft.com/office/drawing/2014/main" id="{EEBAE269-6AC1-4BFB-8694-696AFD04DC84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1" name="Espaço reservado para texto 3">
            <a:extLst>
              <a:ext uri="{FF2B5EF4-FFF2-40B4-BE49-F238E27FC236}">
                <a16:creationId xmlns:a16="http://schemas.microsoft.com/office/drawing/2014/main" id="{F67E35A4-831E-477F-9962-C62C2A6492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008106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Imagens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9842E67-35F4-4EC2-B5B4-6D02111EDA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42275" y="641101"/>
            <a:ext cx="3702877" cy="5749461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0" name="Espaço Reservado para Imagem 2">
            <a:extLst>
              <a:ext uri="{FF2B5EF4-FFF2-40B4-BE49-F238E27FC236}">
                <a16:creationId xmlns:a16="http://schemas.microsoft.com/office/drawing/2014/main" id="{6553049D-F1F2-4E3C-B0A3-D2BCB35B18A8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047164" y="641101"/>
            <a:ext cx="3702877" cy="5749461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791EB1F-E7C6-4FF7-BE74-BEF6056BA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529" y="457200"/>
            <a:ext cx="3790884" cy="1600200"/>
          </a:xfrm>
        </p:spPr>
        <p:txBody>
          <a:bodyPr rtlCol="0" anchor="b">
            <a:normAutofit/>
          </a:bodyPr>
          <a:lstStyle>
            <a:lvl1pPr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AC935A1-3DFF-457D-8C70-E337C3D84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8529" y="2057400"/>
            <a:ext cx="3790884" cy="3811588"/>
          </a:xfrm>
        </p:spPr>
        <p:txBody>
          <a:bodyPr rtlCol="0"/>
          <a:lstStyle>
            <a:lvl1pPr marL="216000" indent="-216000">
              <a:lnSpc>
                <a:spcPct val="90000"/>
              </a:lnSpc>
              <a:buFont typeface="Wingdings" panose="05000000000000000000" pitchFamily="2" charset="2"/>
              <a:buChar char="§"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6B7143-9C17-4A62-9B23-F2717C5008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rtlCol="0"/>
          <a:lstStyle/>
          <a:p>
            <a:pPr rtl="0"/>
            <a:fld id="{6325BE2D-A8FC-4F46-81CC-12204DC26B77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7DD0075C-AB97-4D80-BF0E-6D96D0A8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rtlCol="0"/>
          <a:lstStyle/>
          <a:p>
            <a:pPr rtl="0"/>
            <a:fld id="{F603CDE5-C1D8-4EDD-870F-A498BAFA520F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Espaço Reservado para Rodapé 5">
            <a:extLst>
              <a:ext uri="{FF2B5EF4-FFF2-40B4-BE49-F238E27FC236}">
                <a16:creationId xmlns:a16="http://schemas.microsoft.com/office/drawing/2014/main" id="{A620A17C-5577-4021-9044-146DC609E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 rtlCol="0"/>
          <a:lstStyle/>
          <a:p>
            <a:pPr algn="l" rtl="0"/>
            <a:r>
              <a:rPr lang="pt-BR" noProof="0" dirty="0"/>
              <a:t>Ensine um Curso</a:t>
            </a:r>
          </a:p>
        </p:txBody>
      </p:sp>
    </p:spTree>
    <p:extLst>
      <p:ext uri="{BB962C8B-B14F-4D97-AF65-F5344CB8AC3E}">
        <p14:creationId xmlns:p14="http://schemas.microsoft.com/office/powerpoint/2010/main" val="2686224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rtl="0"/>
            <a:fld id="{FB862E4D-E831-4917-B238-C745FD18AE0D}" type="datetime1">
              <a:rPr lang="pt-BR" noProof="0" smtClean="0"/>
              <a:t>25/04/2022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940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Ensine um Curso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rtl="0"/>
            <a:fld id="{3A98EE3D-8CD1-4C3F-BD1C-C98C9596463C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9" name="Retângulo 8"/>
          <p:cNvSpPr/>
          <p:nvPr/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6120"/>
            <a:ext cx="3703320" cy="93600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6120"/>
            <a:ext cx="3703320" cy="936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93872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28" r:id="rId2"/>
    <p:sldLayoutId id="214748374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40" r:id="rId9"/>
    <p:sldLayoutId id="2147483741" r:id="rId10"/>
    <p:sldLayoutId id="2147483742" r:id="rId11"/>
    <p:sldLayoutId id="2147483739" r:id="rId12"/>
    <p:sldLayoutId id="2147483744" r:id="rId13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alfacomp.net/2020/06/25/clp-saiba-o-que-e-como-funciona-o-controlador-logico-programavel/" TargetMode="External"/><Relationship Id="rId3" Type="http://schemas.openxmlformats.org/officeDocument/2006/relationships/hyperlink" Target="https://siautec.com.br/servicos/programacao-sistema-supervisorio" TargetMode="External"/><Relationship Id="rId7" Type="http://schemas.openxmlformats.org/officeDocument/2006/relationships/hyperlink" Target="https://www.ni.com/pt-br/innovations/white-papers/06/pid-theory-explained.html" TargetMode="External"/><Relationship Id="rId2" Type="http://schemas.openxmlformats.org/officeDocument/2006/relationships/hyperlink" Target="https://automacaoecartoons.com/2018/01/15/sistema-supervisorio-scada-ih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terialpublic.imd.ufrn.br/curso/disciplina/1/55/2/9" TargetMode="External"/><Relationship Id="rId5" Type="http://schemas.openxmlformats.org/officeDocument/2006/relationships/hyperlink" Target="https://www.hitecnologia.com.br/blog/conheca-o-recurso-de-telas-sinopticas-do-portal-de-telemetria/" TargetMode="External"/><Relationship Id="rId4" Type="http://schemas.openxmlformats.org/officeDocument/2006/relationships/hyperlink" Target="https://www.dicasdeinstrumentacao.com/sistemas-de-supervisao-e-aquisicao-de-dadosscada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tângulo 17">
            <a:extLst>
              <a:ext uri="{FF2B5EF4-FFF2-40B4-BE49-F238E27FC236}">
                <a16:creationId xmlns:a16="http://schemas.microsoft.com/office/drawing/2014/main" id="{42D4960A-896E-4F6B-BF65-B4662AC9D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5684944A-8803-462C-84C5-4576C56A7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457199"/>
            <a:ext cx="3618827" cy="48224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07F3B49-8C20-42F5-831D-59306D05F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5367338"/>
            <a:ext cx="3618828" cy="989513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F4068D-37AE-4B7D-BC75-216B123A6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2723" y="5545331"/>
            <a:ext cx="3202016" cy="649222"/>
          </a:xfrm>
          <a:noFill/>
        </p:spPr>
        <p:txBody>
          <a:bodyPr rtlCol="0" anchor="ctr">
            <a:normAutofit/>
          </a:bodyPr>
          <a:lstStyle/>
          <a:p>
            <a:pPr rtl="0"/>
            <a:r>
              <a:rPr lang="pt-BR" sz="1800" dirty="0">
                <a:solidFill>
                  <a:schemeClr val="tx2">
                    <a:lumMod val="25000"/>
                    <a:lumOff val="75000"/>
                    <a:alpha val="75000"/>
                  </a:schemeClr>
                </a:solidFill>
              </a:rPr>
              <a:t>Prof. Me. </a:t>
            </a:r>
            <a:r>
              <a:rPr lang="pt-BR" sz="1800" dirty="0" err="1">
                <a:solidFill>
                  <a:schemeClr val="tx2">
                    <a:lumMod val="25000"/>
                    <a:lumOff val="75000"/>
                    <a:alpha val="75000"/>
                  </a:schemeClr>
                </a:solidFill>
              </a:rPr>
              <a:t>Eng</a:t>
            </a:r>
            <a:r>
              <a:rPr lang="pt-BR" sz="1800" dirty="0">
                <a:solidFill>
                  <a:schemeClr val="tx2">
                    <a:lumMod val="25000"/>
                    <a:lumOff val="75000"/>
                    <a:alpha val="75000"/>
                  </a:schemeClr>
                </a:solidFill>
              </a:rPr>
              <a:t> Roger Barros da Cruz</a:t>
            </a:r>
          </a:p>
        </p:txBody>
      </p:sp>
      <p:pic>
        <p:nvPicPr>
          <p:cNvPr id="1026" name="Picture 2" descr="Sistemas supervisórios, monitoramento e acionamento remoto - ENGMAN -  Engenharia de Manutenção">
            <a:extLst>
              <a:ext uri="{FF2B5EF4-FFF2-40B4-BE49-F238E27FC236}">
                <a16:creationId xmlns:a16="http://schemas.microsoft.com/office/drawing/2014/main" id="{87A22C8D-D6A0-4B75-BFF7-E62F7AE18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668" y="840168"/>
            <a:ext cx="6434925" cy="517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Ver a imagem de origem">
            <a:extLst>
              <a:ext uri="{FF2B5EF4-FFF2-40B4-BE49-F238E27FC236}">
                <a16:creationId xmlns:a16="http://schemas.microsoft.com/office/drawing/2014/main" id="{04D848CC-CEE8-478E-841F-5BAF22AF4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4561" y="624229"/>
            <a:ext cx="1829443" cy="1158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ADBE546-E2E1-48F5-8AD5-DC130EABB855}"/>
              </a:ext>
            </a:extLst>
          </p:cNvPr>
          <p:cNvSpPr txBox="1"/>
          <p:nvPr/>
        </p:nvSpPr>
        <p:spPr>
          <a:xfrm>
            <a:off x="8144261" y="2123440"/>
            <a:ext cx="35944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</a:rPr>
              <a:t>INTRUMENTAÇÃO</a:t>
            </a:r>
          </a:p>
          <a:p>
            <a:pPr algn="ctr"/>
            <a:r>
              <a:rPr lang="pt-BR" sz="2800" dirty="0">
                <a:solidFill>
                  <a:schemeClr val="bg1"/>
                </a:solidFill>
              </a:rPr>
              <a:t>E</a:t>
            </a:r>
          </a:p>
          <a:p>
            <a:pPr algn="ctr"/>
            <a:r>
              <a:rPr lang="pt-BR" sz="2800" dirty="0">
                <a:solidFill>
                  <a:schemeClr val="bg1"/>
                </a:solidFill>
              </a:rPr>
              <a:t>CONTROLE</a:t>
            </a:r>
          </a:p>
          <a:p>
            <a:pPr algn="ctr"/>
            <a:r>
              <a:rPr lang="pt-BR" sz="2800" dirty="0">
                <a:solidFill>
                  <a:schemeClr val="bg1"/>
                </a:solidFill>
              </a:rPr>
              <a:t>DE </a:t>
            </a:r>
          </a:p>
          <a:p>
            <a:pPr algn="ctr"/>
            <a:r>
              <a:rPr lang="pt-BR" sz="2800" dirty="0">
                <a:solidFill>
                  <a:schemeClr val="bg1"/>
                </a:solidFill>
              </a:rPr>
              <a:t>PROCESSOS</a:t>
            </a:r>
          </a:p>
          <a:p>
            <a:pPr algn="ctr"/>
            <a:r>
              <a:rPr lang="pt-BR" sz="2800" dirty="0">
                <a:solidFill>
                  <a:schemeClr val="bg1"/>
                </a:solidFill>
              </a:rPr>
              <a:t>INDUSTRIAIS</a:t>
            </a:r>
          </a:p>
        </p:txBody>
      </p:sp>
    </p:spTree>
    <p:extLst>
      <p:ext uri="{BB962C8B-B14F-4D97-AF65-F5344CB8AC3E}">
        <p14:creationId xmlns:p14="http://schemas.microsoft.com/office/powerpoint/2010/main" val="4209711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3AF378B8-974A-409A-BCCF-2D32B1C05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603CDE5-C1D8-4EDD-870F-A498BAFA520F}" type="slidenum">
              <a:rPr lang="pt-BR" noProof="0" smtClean="0"/>
              <a:t>10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5255FC59-8F83-486A-AC0F-3EC903AC5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SENSORES DE EFEITO HALL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1208CDD-2339-43A5-B84C-0AEBEC63AE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0F47A85-280B-4DD0-8762-C3F2133420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O sensor de Efeito </a:t>
            </a:r>
            <a:r>
              <a:rPr lang="pt-BR" sz="1800" b="0" i="1" dirty="0">
                <a:solidFill>
                  <a:srgbClr val="242021"/>
                </a:solidFill>
                <a:effectLst/>
                <a:latin typeface="FrutigerLTStd-LightItalic"/>
              </a:rPr>
              <a:t>Hall </a:t>
            </a: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é usado para medir a magnitude de um campo magnético e consiste de um condutor, o qual é percorrido por corrente alinhada perpendicularmente ao campo magnético</a:t>
            </a:r>
            <a:r>
              <a:rPr lang="pt-BR" dirty="0"/>
              <a:t> </a:t>
            </a:r>
            <a:br>
              <a:rPr lang="pt-BR" dirty="0"/>
            </a:b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964F2F85-F527-4E60-BEE6-87401F5CC3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FCBD168B-6061-4FF7-8C44-630B6C1B0F3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719094" y="3140869"/>
            <a:ext cx="4391025" cy="2505075"/>
          </a:xfrm>
        </p:spPr>
      </p:pic>
    </p:spTree>
    <p:extLst>
      <p:ext uri="{BB962C8B-B14F-4D97-AF65-F5344CB8AC3E}">
        <p14:creationId xmlns:p14="http://schemas.microsoft.com/office/powerpoint/2010/main" val="1977269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3AF378B8-974A-409A-BCCF-2D32B1C05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F603CDE5-C1D8-4EDD-870F-A498BAFA520F}" type="slidenum">
              <a:rPr lang="pt-BR" noProof="0" smtClean="0"/>
              <a:pPr rtl="0">
                <a:spcAft>
                  <a:spcPts val="600"/>
                </a:spcAft>
              </a:pPr>
              <a:t>11</a:t>
            </a:fld>
            <a:endParaRPr lang="pt-BR" noProof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5255FC59-8F83-486A-AC0F-3EC903AC5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pt-BR" dirty="0"/>
              <a:t>SENSORES DE EFEITO HALL</a:t>
            </a:r>
          </a:p>
        </p:txBody>
      </p:sp>
      <p:pic>
        <p:nvPicPr>
          <p:cNvPr id="7172" name="Picture 4" descr="Building an Arduino Water Flow Meter | Microcontroller Tutorials">
            <a:extLst>
              <a:ext uri="{FF2B5EF4-FFF2-40B4-BE49-F238E27FC236}">
                <a16:creationId xmlns:a16="http://schemas.microsoft.com/office/drawing/2014/main" id="{34CFD2DD-96A6-4393-AA80-F4D38E19F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1192" y="2205012"/>
            <a:ext cx="4523271" cy="421890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Sensor de efeito Hall – Wikipédia, a enciclopédia livre">
            <a:extLst>
              <a:ext uri="{FF2B5EF4-FFF2-40B4-BE49-F238E27FC236}">
                <a16:creationId xmlns:a16="http://schemas.microsoft.com/office/drawing/2014/main" id="{158A789C-DDC0-43E0-916B-5D8EFA8F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83941" y="2205012"/>
            <a:ext cx="5678414" cy="421890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985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ensor piezoelétrico">
            <a:extLst>
              <a:ext uri="{FF2B5EF4-FFF2-40B4-BE49-F238E27FC236}">
                <a16:creationId xmlns:a16="http://schemas.microsoft.com/office/drawing/2014/main" id="{CEC8DEF3-19D2-4F2A-8D52-C48A6B64E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7799" y="1664392"/>
            <a:ext cx="3702877" cy="3702877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CFD3B6B3-E251-4F65-8D35-6577058EDD78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 rotWithShape="1">
          <a:blip r:embed="rId3"/>
          <a:stretch/>
        </p:blipFill>
        <p:spPr>
          <a:xfrm>
            <a:off x="7531325" y="3759200"/>
            <a:ext cx="4328870" cy="2370055"/>
          </a:xfrm>
          <a:noFill/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DB3D7124-FD58-4D96-972E-42B04C836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4457" y="457200"/>
            <a:ext cx="3790884" cy="1600200"/>
          </a:xfrm>
        </p:spPr>
        <p:txBody>
          <a:bodyPr anchor="b">
            <a:normAutofit/>
          </a:bodyPr>
          <a:lstStyle/>
          <a:p>
            <a:r>
              <a:rPr lang="pt-BR" dirty="0"/>
              <a:t>SENSORES PIEZOELÉTRICOS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37810D3-AFBD-4469-8198-2E2A25170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F603CDE5-C1D8-4EDD-870F-A498BAFA520F}" type="slidenum">
              <a:rPr lang="pt-BR" noProof="0" smtClean="0"/>
              <a:pPr rtl="0">
                <a:spcAft>
                  <a:spcPts val="600"/>
                </a:spcAft>
              </a:pPr>
              <a:t>12</a:t>
            </a:fld>
            <a:endParaRPr lang="pt-BR" noProof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918AD02-694D-4338-A9AD-D295BDA386B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722976" y="2057400"/>
            <a:ext cx="3791456" cy="3862388"/>
          </a:xfrm>
        </p:spPr>
        <p:txBody>
          <a:bodyPr anchor="ctr">
            <a:normAutofit/>
          </a:bodyPr>
          <a:lstStyle/>
          <a:p>
            <a:r>
              <a:rPr lang="pt-BR" b="0" i="0" dirty="0">
                <a:effectLst/>
              </a:rPr>
              <a:t>Os materiais piezoelétricos produzem uma tensão em seus terminais quando uma força é aplicada a eles. </a:t>
            </a:r>
          </a:p>
          <a:p>
            <a:r>
              <a:rPr lang="pt-BR" b="0" i="0" dirty="0">
                <a:effectLst/>
              </a:rPr>
              <a:t>Esses são usados frequentemente como receptores ultrassônicos e também transdutores de deslocamento em dispositivos que medem aceleração, força e pressão</a:t>
            </a:r>
            <a:r>
              <a:rPr lang="pt-BR" dirty="0"/>
              <a:t> </a:t>
            </a:r>
            <a:br>
              <a:rPr lang="pt-BR" dirty="0"/>
            </a:br>
            <a:endParaRPr lang="pt-BR" dirty="0"/>
          </a:p>
        </p:txBody>
      </p:sp>
      <p:pic>
        <p:nvPicPr>
          <p:cNvPr id="8196" name="Picture 4" descr="Como usar o Sensor Piezo no Arduino - Arduino Portugal">
            <a:extLst>
              <a:ext uri="{FF2B5EF4-FFF2-40B4-BE49-F238E27FC236}">
                <a16:creationId xmlns:a16="http://schemas.microsoft.com/office/drawing/2014/main" id="{44E04D86-A522-4E58-8F7A-CF5FFD7ED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6822" y="457200"/>
            <a:ext cx="312420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472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2BE15F2-B6E3-4A1A-B493-0218BAC1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0" y="457200"/>
            <a:ext cx="6035039" cy="747713"/>
          </a:xfrm>
        </p:spPr>
        <p:txBody>
          <a:bodyPr/>
          <a:lstStyle/>
          <a:p>
            <a:r>
              <a:rPr lang="pt-BR" dirty="0"/>
              <a:t>POLARIZAÇÃONOS CRISTAIS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6DF393C-6275-40CC-81B0-9353AD4CF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603CDE5-C1D8-4EDD-870F-A498BAFA520F}" type="slidenum">
              <a:rPr lang="pt-BR" noProof="0" smtClean="0"/>
              <a:t>13</a:t>
            </a:fld>
            <a:endParaRPr lang="pt-BR" noProof="0" dirty="0"/>
          </a:p>
        </p:txBody>
      </p:sp>
      <p:pic>
        <p:nvPicPr>
          <p:cNvPr id="9220" name="Picture 4" descr="Interfacial piezoelectric polarization locking in printable Ti3C2Tx  MXene-fluoropolymer composites | Nature Communications">
            <a:extLst>
              <a:ext uri="{FF2B5EF4-FFF2-40B4-BE49-F238E27FC236}">
                <a16:creationId xmlns:a16="http://schemas.microsoft.com/office/drawing/2014/main" id="{058CC196-070C-4AC4-8A24-1258F9FF9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808" y="1631157"/>
            <a:ext cx="6524625" cy="471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Manutenção | Dicas do Zébio">
            <a:extLst>
              <a:ext uri="{FF2B5EF4-FFF2-40B4-BE49-F238E27FC236}">
                <a16:creationId xmlns:a16="http://schemas.microsoft.com/office/drawing/2014/main" id="{8F2C231D-42AF-4369-80B4-4D7EC0A7A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01" y="767080"/>
            <a:ext cx="4135967" cy="496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1371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2962D15-C2D3-42D2-8E3C-AD07AE81F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017" y="680720"/>
            <a:ext cx="3790884" cy="1600200"/>
          </a:xfrm>
        </p:spPr>
        <p:txBody>
          <a:bodyPr/>
          <a:lstStyle/>
          <a:p>
            <a:r>
              <a:rPr lang="pt-BR" dirty="0"/>
              <a:t>STRAIN-GAUGES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99DF737-F41A-45B9-829E-F05AA0D82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603CDE5-C1D8-4EDD-870F-A498BAFA520F}" type="slidenum">
              <a:rPr lang="pt-BR" noProof="0" smtClean="0"/>
              <a:t>14</a:t>
            </a:fld>
            <a:endParaRPr lang="pt-BR" noProof="0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0D50639-5166-4A49-B26A-A9BEF2BB49A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7017" y="2280920"/>
            <a:ext cx="3791456" cy="3862388"/>
          </a:xfrm>
        </p:spPr>
        <p:txBody>
          <a:bodyPr>
            <a:normAutofit lnSpcReduction="10000"/>
          </a:bodyPr>
          <a:lstStyle/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Baseiam-se no efeito </a:t>
            </a:r>
            <a:r>
              <a:rPr lang="pt-BR" sz="1800" b="0" i="0" dirty="0" err="1">
                <a:solidFill>
                  <a:srgbClr val="242021"/>
                </a:solidFill>
                <a:effectLst/>
                <a:latin typeface="FrutigerLTStd-Light"/>
              </a:rPr>
              <a:t>piezoresistivo</a:t>
            </a: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 apresentado pelos materiais quando submetidos a uma força. 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São dispositivos que mudam a resistência quando são estendidos ou comprimidos.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Eles permitem detectar pequenos deslocamentos, na faixa de 0 – 50 µm, e são usados </a:t>
            </a:r>
            <a:r>
              <a:rPr lang="pt-BR" sz="1800" b="0" i="0" dirty="0" err="1">
                <a:solidFill>
                  <a:srgbClr val="242021"/>
                </a:solidFill>
                <a:effectLst/>
                <a:latin typeface="FrutigerLTStd-Light"/>
              </a:rPr>
              <a:t>comotransdutores</a:t>
            </a: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, por exemplo, num diafragma de pressão que converte variações de pressão em pequenos movimentos.</a:t>
            </a:r>
            <a:r>
              <a:rPr lang="pt-BR" dirty="0"/>
              <a:t> </a:t>
            </a:r>
            <a:br>
              <a:rPr lang="pt-BR" dirty="0"/>
            </a:br>
            <a:endParaRPr lang="pt-BR" dirty="0"/>
          </a:p>
        </p:txBody>
      </p:sp>
      <p:pic>
        <p:nvPicPr>
          <p:cNvPr id="10244" name="Picture 4" descr="Strain Gauge Working Principle - Inst Tools">
            <a:extLst>
              <a:ext uri="{FF2B5EF4-FFF2-40B4-BE49-F238E27FC236}">
                <a16:creationId xmlns:a16="http://schemas.microsoft.com/office/drawing/2014/main" id="{DE444F19-E48F-4139-89AC-BE1AE3477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8739" y="1178560"/>
            <a:ext cx="7368645" cy="4302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608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Strain Gauge Animation - Instrumentation Tools">
            <a:extLst>
              <a:ext uri="{FF2B5EF4-FFF2-40B4-BE49-F238E27FC236}">
                <a16:creationId xmlns:a16="http://schemas.microsoft.com/office/drawing/2014/main" id="{3A693755-1985-4D51-AD7A-3ECB2DA9E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3200" y="619125"/>
            <a:ext cx="10425599" cy="617061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Número de Slide 4" hidden="1">
            <a:extLst>
              <a:ext uri="{FF2B5EF4-FFF2-40B4-BE49-F238E27FC236}">
                <a16:creationId xmlns:a16="http://schemas.microsoft.com/office/drawing/2014/main" id="{A9182D5E-35DE-4866-8B4C-5CF0A9520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spcAft>
                <a:spcPts val="600"/>
              </a:spcAft>
            </a:pPr>
            <a:fld id="{F603CDE5-C1D8-4EDD-870F-A498BAFA520F}" type="slidenum">
              <a:rPr lang="pt-BR" noProof="0" smtClean="0"/>
              <a:pPr rtl="0">
                <a:spcAft>
                  <a:spcPts val="600"/>
                </a:spcAft>
              </a:pPr>
              <a:t>15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675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451DFB0-E622-432A-B933-EFE226F87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603CDE5-C1D8-4EDD-870F-A498BAFA520F}" type="slidenum">
              <a:rPr lang="pt-BR" noProof="0" smtClean="0"/>
              <a:t>16</a:t>
            </a:fld>
            <a:endParaRPr lang="pt-BR" noProof="0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6F2ECFB-8F8F-4888-9B9B-7BCDF7EDA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STRAIN-GAUGES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4B318527-49E6-4B04-9141-B2DDEE7D1B0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79425" y="2538265"/>
            <a:ext cx="10838815" cy="2151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Consiste de um fio metálico que forma um </a:t>
            </a:r>
            <a:r>
              <a:rPr lang="pt-BR" sz="1800" b="0" i="1" dirty="0" err="1">
                <a:solidFill>
                  <a:srgbClr val="242021"/>
                </a:solidFill>
                <a:effectLst/>
                <a:latin typeface="FrutigerLTStd-LightItalic"/>
              </a:rPr>
              <a:t>zig-zag</a:t>
            </a:r>
            <a:r>
              <a:rPr lang="pt-BR" sz="1800" b="0" i="1" dirty="0">
                <a:solidFill>
                  <a:srgbClr val="242021"/>
                </a:solidFill>
                <a:effectLst/>
                <a:latin typeface="FrutigerLTStd-LightItalic"/>
              </a:rPr>
              <a:t> </a:t>
            </a: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e é montado numa folha flexível. 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O fio normalmente é circular. 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Quando uma tensão mecânica é aplicada, a forma da seção transversal do fio muda. 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A resistência do fio é inversamente proporcional à área da seção transversal, portanto, existe uma variação na resistência</a:t>
            </a:r>
            <a:r>
              <a:rPr lang="pt-BR" dirty="0"/>
              <a:t> </a:t>
            </a:r>
            <a:br>
              <a:rPr lang="pt-BR" dirty="0"/>
            </a:br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CCE2AE3A-D28D-4061-9CDA-1E782F577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460" y="4061592"/>
            <a:ext cx="8093788" cy="272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696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95C2897-5647-43C8-AFEE-0C58F9B26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pt-BR" noProof="0" smtClean="0"/>
              <a:t>17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6A58B34-F146-41C2-92D6-0E7E35EF0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SENSORES ÓPTICOS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9F0E9099-89C1-433E-B1C6-6F1BF3A04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4925528" cy="4243418"/>
          </a:xfrm>
        </p:spPr>
        <p:txBody>
          <a:bodyPr>
            <a:normAutofit/>
          </a:bodyPr>
          <a:lstStyle/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Os sensores óticos são baseados na modulação de uma fonte de luz e um</a:t>
            </a:r>
            <a:b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</a:b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detector de luz. 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A luz pode ser transmitida por um cabo de fibra ótica, distribuída e a longas distâncias.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 Essa forma de transmissão tem imunidade a</a:t>
            </a:r>
            <a:r>
              <a:rPr lang="pt-BR" dirty="0">
                <a:solidFill>
                  <a:srgbClr val="242021"/>
                </a:solidFill>
                <a:latin typeface="FrutigerLTStd-Light"/>
              </a:rPr>
              <a:t> </a:t>
            </a: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ruídos induzidos eletromagneticamente e proporciona grande segurança em ambientes agressivos</a:t>
            </a:r>
            <a:r>
              <a:rPr lang="pt-BR" dirty="0"/>
              <a:t> </a:t>
            </a:r>
            <a:br>
              <a:rPr lang="pt-BR" dirty="0"/>
            </a:b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0037D22-6923-4487-9D8B-3258F2FC1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189" y="2738437"/>
            <a:ext cx="6165186" cy="240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06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9B47923-3549-49A8-AD9A-7F4C1C05D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pt-BR" noProof="0" smtClean="0"/>
              <a:t>18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A479E69-275D-45F7-B756-A0FBECC9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SENSORES ÓPTICOS</a:t>
            </a:r>
          </a:p>
        </p:txBody>
      </p:sp>
      <p:pic>
        <p:nvPicPr>
          <p:cNvPr id="12290" name="Picture 2" descr="Detectores industriales | Formación para la Industria 4.0">
            <a:extLst>
              <a:ext uri="{FF2B5EF4-FFF2-40B4-BE49-F238E27FC236}">
                <a16:creationId xmlns:a16="http://schemas.microsoft.com/office/drawing/2014/main" id="{F4E9B745-0F03-4408-9C9B-0F8EFD333A9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880" y="1984026"/>
            <a:ext cx="5771182" cy="367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O que é Encoder? Para que serve? Como escolher? Como interfacear? | HI  Tecnologia">
            <a:extLst>
              <a:ext uri="{FF2B5EF4-FFF2-40B4-BE49-F238E27FC236}">
                <a16:creationId xmlns:a16="http://schemas.microsoft.com/office/drawing/2014/main" id="{5100CECB-D7B5-46EC-B7E0-ABBED0FF0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782" y="2224041"/>
            <a:ext cx="5324339" cy="306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587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52571CC-94BD-402D-8BC4-6BE2B0E9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pt-BR" noProof="0" smtClean="0"/>
              <a:t>19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CBCC8BC-882E-487F-96F6-A22B34B66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SENSORES ULTRASSÔNICOS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4BF5EC33-8330-49DE-A9EE-B2872E863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781" y="2180496"/>
            <a:ext cx="5600700" cy="4464144"/>
          </a:xfrm>
        </p:spPr>
        <p:txBody>
          <a:bodyPr>
            <a:normAutofit/>
          </a:bodyPr>
          <a:lstStyle/>
          <a:p>
            <a:r>
              <a:rPr lang="pt-BR" sz="1600" b="0" i="0" dirty="0">
                <a:solidFill>
                  <a:srgbClr val="242021"/>
                </a:solidFill>
                <a:effectLst/>
                <a:latin typeface="FrutigerLTStd-Light"/>
              </a:rPr>
              <a:t>São usados em muitos campos de medidas, particularmente para medir vazão, nível de líquidos e deslocamento. </a:t>
            </a:r>
          </a:p>
          <a:p>
            <a:r>
              <a:rPr lang="pt-BR" sz="1600" b="0" i="0" dirty="0">
                <a:solidFill>
                  <a:srgbClr val="242021"/>
                </a:solidFill>
                <a:effectLst/>
                <a:latin typeface="FrutigerLTStd-Light"/>
              </a:rPr>
              <a:t>O ultrassom consiste em frequências superiores a 20 kHz. </a:t>
            </a:r>
          </a:p>
          <a:p>
            <a:r>
              <a:rPr lang="pt-BR" sz="1600" b="0" i="0" dirty="0">
                <a:solidFill>
                  <a:srgbClr val="242021"/>
                </a:solidFill>
                <a:effectLst/>
                <a:latin typeface="FrutigerLTStd-Light"/>
              </a:rPr>
              <a:t>Consiste num dispositivo que emite o ultrassom e outro dispositivo que recebe.</a:t>
            </a:r>
          </a:p>
          <a:p>
            <a:r>
              <a:rPr lang="pt-BR" sz="1600" b="0" i="0" dirty="0">
                <a:solidFill>
                  <a:srgbClr val="242021"/>
                </a:solidFill>
                <a:effectLst/>
                <a:latin typeface="FrutigerLTStd-Light"/>
              </a:rPr>
              <a:t> As mudanças das variáveis são detectadas pelo tempo de viagem do ultrassom entre transmissor e receptor, ou mudança de fase. </a:t>
            </a:r>
          </a:p>
          <a:p>
            <a:r>
              <a:rPr lang="pt-BR" sz="1600" b="0" i="0" dirty="0">
                <a:solidFill>
                  <a:srgbClr val="242021"/>
                </a:solidFill>
                <a:effectLst/>
                <a:latin typeface="FrutigerLTStd-Light"/>
              </a:rPr>
              <a:t>A</a:t>
            </a:r>
            <a:r>
              <a:rPr lang="pt-BR" sz="1600" dirty="0">
                <a:solidFill>
                  <a:srgbClr val="242021"/>
                </a:solidFill>
                <a:latin typeface="FrutigerLTStd-Light"/>
              </a:rPr>
              <a:t> </a:t>
            </a:r>
            <a:r>
              <a:rPr lang="pt-BR" sz="1600" b="0" i="0" dirty="0">
                <a:solidFill>
                  <a:srgbClr val="242021"/>
                </a:solidFill>
                <a:effectLst/>
                <a:latin typeface="FrutigerLTStd-Light"/>
              </a:rPr>
              <a:t>forma mais comum de elementos ultrassônicos é um cristal piezoelétrico um invólucro. </a:t>
            </a:r>
          </a:p>
          <a:p>
            <a:r>
              <a:rPr lang="pt-BR" sz="1600" b="0" i="0" dirty="0">
                <a:solidFill>
                  <a:srgbClr val="242021"/>
                </a:solidFill>
                <a:effectLst/>
                <a:latin typeface="FrutigerLTStd-Light"/>
              </a:rPr>
              <a:t>As frequências geralmente variam entre 20 kHz e 15 MHz.</a:t>
            </a:r>
            <a:r>
              <a:rPr lang="pt-BR" sz="1600" dirty="0"/>
              <a:t> </a:t>
            </a:r>
            <a:br>
              <a:rPr lang="pt-BR" sz="1600" dirty="0"/>
            </a:br>
            <a:endParaRPr lang="pt-BR" sz="1600" dirty="0"/>
          </a:p>
        </p:txBody>
      </p:sp>
      <p:pic>
        <p:nvPicPr>
          <p:cNvPr id="13316" name="Picture 4" descr="HC-SR04 / Ultrasonic Sensor | 3D CAD Model Library | GrabCAD">
            <a:extLst>
              <a:ext uri="{FF2B5EF4-FFF2-40B4-BE49-F238E27FC236}">
                <a16:creationId xmlns:a16="http://schemas.microsoft.com/office/drawing/2014/main" id="{068ADEBA-57F8-45B8-916A-2D99E26E2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0930" y="1998980"/>
            <a:ext cx="560070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4771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F035EC8-D258-446A-88CA-3F800B1D1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pt-BR" noProof="0" smtClean="0"/>
              <a:t>2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2E41054-3762-4BAD-A5AC-2D6E66355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SENSORES CAPACITIVOS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0F488537-036B-45BD-B457-38140192A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268495" cy="3678303"/>
          </a:xfrm>
        </p:spPr>
        <p:txBody>
          <a:bodyPr/>
          <a:lstStyle/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Os sensores capacitivos consistem de duas placas de metais paralelas com</a:t>
            </a:r>
            <a:b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</a:b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dielétrico. 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O valor da capacitância pode ser alterado pela proximidade de</a:t>
            </a:r>
            <a:b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</a:b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um objeto.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 Esse princípio pode ser empregado para detectar proximidade,</a:t>
            </a:r>
            <a:b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</a:b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conteúdo de misturas, umidade, nível de líquidos, pressão, deslocamento,</a:t>
            </a:r>
            <a:b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</a:b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entre outros.</a:t>
            </a:r>
            <a:r>
              <a:rPr lang="pt-BR" dirty="0"/>
              <a:t> </a:t>
            </a:r>
            <a:br>
              <a:rPr lang="pt-BR" dirty="0"/>
            </a:br>
            <a:endParaRPr lang="pt-BR" dirty="0"/>
          </a:p>
        </p:txBody>
      </p:sp>
      <p:pic>
        <p:nvPicPr>
          <p:cNvPr id="1026" name="Picture 2" descr="Best Manejo GIFs | Gfycat">
            <a:extLst>
              <a:ext uri="{FF2B5EF4-FFF2-40B4-BE49-F238E27FC236}">
                <a16:creationId xmlns:a16="http://schemas.microsoft.com/office/drawing/2014/main" id="{7F99B351-5C41-45BF-8FE8-26BFBB52B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2068" y="2646911"/>
            <a:ext cx="401955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83345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B3BD458-58C1-4087-B66C-73B596F07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pt-BR" noProof="0" smtClean="0"/>
              <a:t>20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1E9A1D73-9D0D-44CA-AF7C-517C82F9F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SENSORES ULTRASSONICOS</a:t>
            </a:r>
          </a:p>
        </p:txBody>
      </p:sp>
      <p:pic>
        <p:nvPicPr>
          <p:cNvPr id="6" name="Picture 2" descr="Ultrasonic Sensor HC-SR04 And Arduino Tutorial GIF | Gfycat">
            <a:extLst>
              <a:ext uri="{FF2B5EF4-FFF2-40B4-BE49-F238E27FC236}">
                <a16:creationId xmlns:a16="http://schemas.microsoft.com/office/drawing/2014/main" id="{50F310D1-CA89-440F-9718-A80544758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212" y="1876046"/>
            <a:ext cx="8728667" cy="4912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33552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BE98867-48F8-48F3-B0A0-3F0EB138A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pt-BR" noProof="0" smtClean="0"/>
              <a:t>21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6E154D1-AF52-4E50-9D6F-1C457813E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SEMINÁRIO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938AC9B7-C911-485B-B5F3-D8961EA3C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Trabalhos devem demonstrar classificação, aplicação e importância dos instrumentos em:</a:t>
            </a:r>
          </a:p>
          <a:p>
            <a:endParaRPr lang="pt-BR" dirty="0"/>
          </a:p>
          <a:p>
            <a:r>
              <a:rPr lang="pt-BR" dirty="0"/>
              <a:t>INSTRUMENTAÇÃO EM MEDIÇÃO DE PRESSÃO </a:t>
            </a:r>
          </a:p>
          <a:p>
            <a:r>
              <a:rPr lang="pt-BR" dirty="0"/>
              <a:t>INSTRUMENTAÇÃO EM MEDIÇÃO DE  VAZÃO</a:t>
            </a:r>
          </a:p>
          <a:p>
            <a:r>
              <a:rPr lang="pt-BR" dirty="0"/>
              <a:t>INSTRUMENTAÇÃO EM MEDIÇÃO DE NÍVEL</a:t>
            </a:r>
          </a:p>
          <a:p>
            <a:r>
              <a:rPr lang="pt-BR" dirty="0"/>
              <a:t>INSTRUMENTAÇÃO EM MEDIÇÃO DE TEMPERATURA</a:t>
            </a:r>
          </a:p>
          <a:p>
            <a:r>
              <a:rPr lang="pt-BR" dirty="0"/>
              <a:t>INSTRUMENTAÇÃO EM MEDIÇÃO DE VELOCIDADE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5853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A5F4403-2155-49B5-A8A5-566A9692D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603CDE5-C1D8-4EDD-870F-A498BAFA520F}" type="slidenum">
              <a:rPr lang="pt-BR" noProof="0" smtClean="0"/>
              <a:t>22</a:t>
            </a:fld>
            <a:endParaRPr lang="pt-BR" noProof="0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179DFE9D-8407-43E8-9165-DA0F8A38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CA1D5D27-34BC-49E4-A66F-0285980F67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77620"/>
          </a:xfrm>
        </p:spPr>
        <p:txBody>
          <a:bodyPr>
            <a:normAutofit/>
          </a:bodyPr>
          <a:lstStyle/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Cn"/>
              </a:rPr>
              <a:t>CAPELLI, A. </a:t>
            </a:r>
            <a:r>
              <a:rPr lang="pt-BR" sz="1800" b="1" i="0" dirty="0">
                <a:solidFill>
                  <a:srgbClr val="242021"/>
                </a:solidFill>
                <a:effectLst/>
                <a:latin typeface="FrutigerLTStd-BoldCn"/>
              </a:rPr>
              <a:t>Mecatrônica Industrial</a:t>
            </a:r>
            <a:r>
              <a:rPr lang="pt-BR" sz="1800" b="0" i="0" dirty="0">
                <a:solidFill>
                  <a:srgbClr val="242021"/>
                </a:solidFill>
                <a:effectLst/>
                <a:latin typeface="FrutigerLTStd-LightCn"/>
              </a:rPr>
              <a:t>. São Paulo: Editora Saber, 2002</a:t>
            </a:r>
            <a:r>
              <a:rPr lang="pt-BR" dirty="0"/>
              <a:t> </a:t>
            </a:r>
          </a:p>
          <a:p>
            <a:r>
              <a:rPr lang="pt-BR" dirty="0"/>
              <a:t>Guedes, L.A. </a:t>
            </a:r>
            <a:r>
              <a:rPr lang="pt-BR" b="1" dirty="0"/>
              <a:t>Redes para Automação Industrial </a:t>
            </a:r>
            <a:r>
              <a:rPr lang="pt-BR" dirty="0"/>
              <a:t>Capítulo 1: Automação Industrial - Evolução. UFRN. 2005</a:t>
            </a:r>
          </a:p>
          <a:p>
            <a:r>
              <a:rPr lang="pt-BR" dirty="0" err="1"/>
              <a:t>Zancan</a:t>
            </a:r>
            <a:r>
              <a:rPr lang="pt-BR" dirty="0"/>
              <a:t>, Marcos Daniel. </a:t>
            </a:r>
            <a:r>
              <a:rPr lang="pt-BR" b="1" dirty="0"/>
              <a:t>Controladores programáveis </a:t>
            </a:r>
            <a:r>
              <a:rPr lang="pt-BR" dirty="0"/>
              <a:t>/3. ed. – Santa Maria : Universidade Federal de Santa Maria : Colégio Técnico Industrial de Santa Maria, 2011. 54 p.: il.</a:t>
            </a:r>
          </a:p>
          <a:p>
            <a:r>
              <a:rPr lang="pt-BR" dirty="0">
                <a:hlinkClick r:id="rId2"/>
              </a:rPr>
              <a:t>https://automacaoecartoons.com/2018/01/15/sistema-supervisorio-scada-ihm/</a:t>
            </a:r>
            <a:r>
              <a:rPr lang="pt-BR" dirty="0"/>
              <a:t> Acessado em 09/09/2021 </a:t>
            </a:r>
          </a:p>
          <a:p>
            <a:r>
              <a:rPr lang="pt-BR" dirty="0">
                <a:hlinkClick r:id="rId3"/>
              </a:rPr>
              <a:t>https://siautec.com.br/servicos/programacao-sistema-supervisorio</a:t>
            </a:r>
            <a:endParaRPr lang="pt-BR" dirty="0"/>
          </a:p>
          <a:p>
            <a:r>
              <a:rPr lang="pt-BR" dirty="0">
                <a:hlinkClick r:id="rId4"/>
              </a:rPr>
              <a:t>https://www.dicasdeinstrumentacao.com/sistemas-de-supervisao-e-aquisicao-de-dadosscada/</a:t>
            </a:r>
            <a:endParaRPr lang="pt-BR" dirty="0"/>
          </a:p>
          <a:p>
            <a:r>
              <a:rPr lang="pt-BR" dirty="0">
                <a:hlinkClick r:id="rId5"/>
              </a:rPr>
              <a:t>https://www.hitecnologia.com.br/blog/conheca-o-recurso-de-telas-sinopticas-do-portal-de-telemetria/</a:t>
            </a:r>
            <a:endParaRPr lang="pt-BR" dirty="0"/>
          </a:p>
          <a:p>
            <a:r>
              <a:rPr lang="pt-BR" dirty="0">
                <a:hlinkClick r:id="rId6"/>
              </a:rPr>
              <a:t>https://materialpublic.imd.ufrn.br/curso/disciplina/1/55/2/9</a:t>
            </a:r>
            <a:endParaRPr lang="pt-BR" dirty="0"/>
          </a:p>
          <a:p>
            <a:r>
              <a:rPr lang="pt-BR" dirty="0">
                <a:hlinkClick r:id="rId7"/>
              </a:rPr>
              <a:t>https://www.ni.com/pt-br/innovations/white-papers/06/pid-theory-explained.html</a:t>
            </a:r>
            <a:endParaRPr lang="pt-BR" dirty="0"/>
          </a:p>
          <a:p>
            <a:r>
              <a:rPr lang="pt-BR" dirty="0">
                <a:hlinkClick r:id="rId8"/>
              </a:rPr>
              <a:t>https://alfacomp.net/2020/06/25/clp-saiba-o-que-e-como-funciona-o-controlador-logico-programavel/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44592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ço Reservado para Imagem 13" descr="Mulheres jovens na biblioteca">
            <a:extLst>
              <a:ext uri="{FF2B5EF4-FFF2-40B4-BE49-F238E27FC236}">
                <a16:creationId xmlns:a16="http://schemas.microsoft.com/office/drawing/2014/main" id="{E923BD5B-22B6-4E92-B95F-5F7B646738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0662" y="606425"/>
            <a:ext cx="11285913" cy="3536950"/>
          </a:xfrm>
          <a:prstGeom prst="rect">
            <a:avLst/>
          </a:prstGeom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24EC38A0-3DAB-4B29-9BBE-45A9EBDBF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OBRIGADO!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603CDE5-C1D8-4EDD-870F-A498BAFA520F}" type="slidenum">
              <a:rPr lang="pt-BR" noProof="0" smtClean="0"/>
              <a:t>23</a:t>
            </a:fld>
            <a:endParaRPr lang="pt-BR" noProof="0" dirty="0"/>
          </a:p>
        </p:txBody>
      </p:sp>
      <p:pic>
        <p:nvPicPr>
          <p:cNvPr id="9218" name="Picture 2" descr="LinkedIn: Pesquisa de Emprego na App Store">
            <a:extLst>
              <a:ext uri="{FF2B5EF4-FFF2-40B4-BE49-F238E27FC236}">
                <a16:creationId xmlns:a16="http://schemas.microsoft.com/office/drawing/2014/main" id="{4BCAEA4C-8A35-4535-8F74-EE3C9D8E89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1" r="22621"/>
          <a:stretch/>
        </p:blipFill>
        <p:spPr bwMode="auto">
          <a:xfrm>
            <a:off x="4419599" y="4386193"/>
            <a:ext cx="883921" cy="89745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Tudo sobre Instagram - História e Notícias">
            <a:extLst>
              <a:ext uri="{FF2B5EF4-FFF2-40B4-BE49-F238E27FC236}">
                <a16:creationId xmlns:a16="http://schemas.microsoft.com/office/drawing/2014/main" id="{FFD87983-8DC5-42D6-BA03-097EFC16C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599" y="5250648"/>
            <a:ext cx="883920" cy="88392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4C5F1993-F770-4BF9-95A0-5AB157BF3D40}"/>
              </a:ext>
            </a:extLst>
          </p:cNvPr>
          <p:cNvSpPr txBox="1"/>
          <p:nvPr/>
        </p:nvSpPr>
        <p:spPr>
          <a:xfrm>
            <a:off x="5303519" y="5452991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@rogerbcruz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69193B0-78C1-426C-A57E-198F48C891BA}"/>
              </a:ext>
            </a:extLst>
          </p:cNvPr>
          <p:cNvSpPr txBox="1"/>
          <p:nvPr/>
        </p:nvSpPr>
        <p:spPr>
          <a:xfrm>
            <a:off x="5303519" y="4649057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@roger-cruz-a17a7b3a</a:t>
            </a:r>
          </a:p>
        </p:txBody>
      </p:sp>
    </p:spTree>
    <p:extLst>
      <p:ext uri="{BB962C8B-B14F-4D97-AF65-F5344CB8AC3E}">
        <p14:creationId xmlns:p14="http://schemas.microsoft.com/office/powerpoint/2010/main" val="1564884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C3423B2-B9B3-494C-AE03-B1113A345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pt-BR" noProof="0" smtClean="0"/>
              <a:t>3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2008396-99DD-4146-899F-0C5FC6E3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SENSORES RESISTIVOS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82A9232E-3F94-4E9C-B760-0AF905896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514808" cy="3678303"/>
          </a:xfrm>
        </p:spPr>
        <p:txBody>
          <a:bodyPr/>
          <a:lstStyle/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Os sensores resistivos indicam, indiretamente, uma propriedade da variável a</a:t>
            </a:r>
            <a:b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</a:b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ser medida pelo valor da resistência do material.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 Esse princípio é empregado em medidas de temperatura, usando resistências termométricas ou </a:t>
            </a:r>
            <a:r>
              <a:rPr lang="pt-BR" sz="1800" b="0" i="0" dirty="0" err="1">
                <a:solidFill>
                  <a:srgbClr val="242021"/>
                </a:solidFill>
                <a:effectLst/>
                <a:latin typeface="FrutigerLTStd-Light"/>
              </a:rPr>
              <a:t>termistores</a:t>
            </a: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, e medida de proximidade, usando </a:t>
            </a:r>
            <a:r>
              <a:rPr lang="pt-BR" sz="1800" b="0" i="1" dirty="0" err="1">
                <a:solidFill>
                  <a:srgbClr val="242021"/>
                </a:solidFill>
                <a:effectLst/>
                <a:latin typeface="FrutigerLTStd-LightItalic"/>
              </a:rPr>
              <a:t>strain</a:t>
            </a:r>
            <a:r>
              <a:rPr lang="pt-BR" sz="1800" b="0" i="1" dirty="0">
                <a:solidFill>
                  <a:srgbClr val="242021"/>
                </a:solidFill>
                <a:effectLst/>
                <a:latin typeface="FrutigerLTStd-LightItalic"/>
              </a:rPr>
              <a:t> </a:t>
            </a:r>
            <a:r>
              <a:rPr lang="pt-BR" sz="1800" b="0" i="1" dirty="0" err="1">
                <a:solidFill>
                  <a:srgbClr val="242021"/>
                </a:solidFill>
                <a:effectLst/>
                <a:latin typeface="FrutigerLTStd-LightItalic"/>
              </a:rPr>
              <a:t>gauges</a:t>
            </a: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.</a:t>
            </a:r>
            <a:r>
              <a:rPr lang="pt-BR" dirty="0"/>
              <a:t> </a:t>
            </a:r>
            <a:br>
              <a:rPr lang="pt-BR" dirty="0"/>
            </a:br>
            <a:endParaRPr lang="pt-BR" dirty="0"/>
          </a:p>
        </p:txBody>
      </p:sp>
      <p:pic>
        <p:nvPicPr>
          <p:cNvPr id="2050" name="Picture 2" descr="Sensor de Temperatura Resistivo — ligados à corrente">
            <a:extLst>
              <a:ext uri="{FF2B5EF4-FFF2-40B4-BE49-F238E27FC236}">
                <a16:creationId xmlns:a16="http://schemas.microsoft.com/office/drawing/2014/main" id="{82CB424F-444C-4367-8BBD-91E699934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7805" y="2009050"/>
            <a:ext cx="3931444" cy="241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ndicador de combustível » R19Club">
            <a:extLst>
              <a:ext uri="{FF2B5EF4-FFF2-40B4-BE49-F238E27FC236}">
                <a16:creationId xmlns:a16="http://schemas.microsoft.com/office/drawing/2014/main" id="{F19B08EF-2D12-44BA-B25C-15B689DEE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561" y="4798999"/>
            <a:ext cx="6428353" cy="199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8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C69DB8DF-3F30-4343-BC12-7502B0BAEF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19868" y="5356067"/>
            <a:ext cx="3625595" cy="100078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pt-BR" sz="1500" b="0" i="0">
                <a:effectLst/>
              </a:rPr>
              <a:t>Utilizam os fenômenos da indutância, relutância ou correntes parasitas para indicar valores de medida de alguma variável.</a:t>
            </a:r>
            <a:r>
              <a:rPr lang="pt-BR" sz="1500"/>
              <a:t> </a:t>
            </a:r>
            <a:br>
              <a:rPr lang="pt-BR" sz="1500"/>
            </a:br>
            <a:endParaRPr lang="pt-BR" sz="150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4ED75B0-8C75-437F-A5A8-ECFDD0D24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869" y="453642"/>
            <a:ext cx="3625595" cy="4826023"/>
          </a:xfrm>
        </p:spPr>
        <p:txBody>
          <a:bodyPr anchor="ctr">
            <a:normAutofit/>
          </a:bodyPr>
          <a:lstStyle/>
          <a:p>
            <a:r>
              <a:rPr lang="pt-BR" dirty="0"/>
              <a:t>SENSORES MAGNÉTICOS</a:t>
            </a:r>
          </a:p>
        </p:txBody>
      </p:sp>
      <p:pic>
        <p:nvPicPr>
          <p:cNvPr id="14338" name="Picture 2" descr="Sensores Magnéticos - MP Automação">
            <a:extLst>
              <a:ext uri="{FF2B5EF4-FFF2-40B4-BE49-F238E27FC236}">
                <a16:creationId xmlns:a16="http://schemas.microsoft.com/office/drawing/2014/main" id="{D41C4D73-FACA-43F9-926C-FF96AD796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9766" y="1707371"/>
            <a:ext cx="7602421" cy="339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8A6D49A-69AB-46C9-B874-57B67F5AA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3A98EE3D-8CD1-4C3F-BD1C-C98C9596463C}" type="slidenum">
              <a:rPr lang="pt-BR" noProof="0" smtClean="0"/>
              <a:pPr rtl="0">
                <a:spcAft>
                  <a:spcPts val="600"/>
                </a:spcAft>
              </a:pPr>
              <a:t>4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70342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Diagrama&#10;&#10;Descrição gerada automaticamente">
            <a:extLst>
              <a:ext uri="{FF2B5EF4-FFF2-40B4-BE49-F238E27FC236}">
                <a16:creationId xmlns:a16="http://schemas.microsoft.com/office/drawing/2014/main" id="{B6D8E3B9-7EAD-4483-877D-766FB6927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9758" y="618426"/>
            <a:ext cx="4982769" cy="6170613"/>
          </a:xfrm>
          <a:prstGeom prst="rect">
            <a:avLst/>
          </a:prstGeom>
          <a:noFill/>
        </p:spPr>
      </p:pic>
      <p:sp>
        <p:nvSpPr>
          <p:cNvPr id="5" name="Espaço Reservado para Número de Slide 4" hidden="1">
            <a:extLst>
              <a:ext uri="{FF2B5EF4-FFF2-40B4-BE49-F238E27FC236}">
                <a16:creationId xmlns:a16="http://schemas.microsoft.com/office/drawing/2014/main" id="{E597D41E-258F-4772-886E-96DCDF419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spcAft>
                <a:spcPts val="600"/>
              </a:spcAft>
            </a:pPr>
            <a:fld id="{F603CDE5-C1D8-4EDD-870F-A498BAFA520F}" type="slidenum">
              <a:rPr lang="pt-BR" noProof="0" smtClean="0"/>
              <a:pPr rtl="0">
                <a:spcAft>
                  <a:spcPts val="600"/>
                </a:spcAft>
              </a:pPr>
              <a:t>5</a:t>
            </a:fld>
            <a:endParaRPr lang="pt-BR" noProof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97E35F4-6717-4E80-B60B-EA2910A203CF}"/>
              </a:ext>
            </a:extLst>
          </p:cNvPr>
          <p:cNvSpPr txBox="1"/>
          <p:nvPr/>
        </p:nvSpPr>
        <p:spPr>
          <a:xfrm>
            <a:off x="355101" y="1299294"/>
            <a:ext cx="6304657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lphaUcParenBoth"/>
            </a:pP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Sensores indutivos transformam o movimento numa variação da indutância entre os elementos magneticamente acoplados;</a:t>
            </a:r>
          </a:p>
          <a:p>
            <a:r>
              <a:rPr lang="pt-BR" dirty="0"/>
              <a:t> </a:t>
            </a:r>
          </a:p>
          <a:p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(B) Em sensores de relutância variável, uma bobina pode ser enrolada num núcleo ferromagnético ou, Preferencialmente, num imã permanente como um sensor de indutância variável.</a:t>
            </a:r>
          </a:p>
          <a:p>
            <a:endParaRPr lang="pt-BR" sz="1800" b="0" i="0" dirty="0">
              <a:solidFill>
                <a:srgbClr val="242021"/>
              </a:solidFill>
              <a:effectLst/>
              <a:latin typeface="FrutigerLTStd-Light"/>
            </a:endParaRPr>
          </a:p>
          <a:p>
            <a:r>
              <a:rPr lang="pt-BR" dirty="0">
                <a:solidFill>
                  <a:srgbClr val="242021"/>
                </a:solidFill>
                <a:latin typeface="FrutigerLTStd-Light"/>
              </a:rPr>
              <a:t>(C ) </a:t>
            </a: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Sensores de correntes parasitas consistem de uma ponteira contendo uma bobina </a:t>
            </a:r>
            <a:br>
              <a:rPr lang="pt-BR" dirty="0"/>
            </a:br>
            <a:r>
              <a:rPr lang="pt-BR" sz="1800" b="0" i="0" dirty="0">
                <a:solidFill>
                  <a:srgbClr val="242021"/>
                </a:solidFill>
                <a:effectLst/>
                <a:latin typeface="FrutigerLTStd-Light"/>
              </a:rPr>
              <a:t> 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404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A4E5BF8-0BA1-457F-8808-52B04A7E4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603CDE5-C1D8-4EDD-870F-A498BAFA520F}" type="slidenum">
              <a:rPr lang="pt-BR" noProof="0" smtClean="0"/>
              <a:t>6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89645503-BDEC-4A07-9D27-28A1CF3FD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SENSOR INDUTIVO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48BA539-3233-4FC7-BB5D-0BC3213048D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6" name="Picture 4" descr="Sensor de Proximidade - Exemplo de aplicação on Make a GIF">
            <a:extLst>
              <a:ext uri="{FF2B5EF4-FFF2-40B4-BE49-F238E27FC236}">
                <a16:creationId xmlns:a16="http://schemas.microsoft.com/office/drawing/2014/main" id="{752EC5FC-0E5C-4131-9616-CAE06AEC35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541" y="999202"/>
            <a:ext cx="5849389" cy="365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Best Inductive Sensor GIFs | Gfycat">
            <a:extLst>
              <a:ext uri="{FF2B5EF4-FFF2-40B4-BE49-F238E27FC236}">
                <a16:creationId xmlns:a16="http://schemas.microsoft.com/office/drawing/2014/main" id="{0038E9E3-EFBC-4202-86B8-E631E6E43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5854" y="1613623"/>
            <a:ext cx="47625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5550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A0F6F30-3E95-4B90-AC38-2F20D962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F603CDE5-C1D8-4EDD-870F-A498BAFA520F}" type="slidenum">
              <a:rPr lang="pt-BR" noProof="0" smtClean="0"/>
              <a:pPr rtl="0">
                <a:spcAft>
                  <a:spcPts val="600"/>
                </a:spcAft>
              </a:pPr>
              <a:t>7</a:t>
            </a:fld>
            <a:endParaRPr lang="pt-BR" noProof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B5D8915B-DBC4-4B55-86FA-29BD26473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pt-BR" dirty="0"/>
              <a:t>SENSOR DE RELUTÂNCIA VARIÁVEL</a:t>
            </a:r>
          </a:p>
        </p:txBody>
      </p:sp>
      <p:pic>
        <p:nvPicPr>
          <p:cNvPr id="4098" name="Picture 2" descr="MODELO UNITECS">
            <a:extLst>
              <a:ext uri="{FF2B5EF4-FFF2-40B4-BE49-F238E27FC236}">
                <a16:creationId xmlns:a16="http://schemas.microsoft.com/office/drawing/2014/main" id="{4FF5B32D-0144-4B22-AB4A-33319B6E9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1193" y="2013562"/>
            <a:ext cx="2609047" cy="4303709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C9567584-23BD-47E7-A80B-F111B2EC8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41378" y="2205012"/>
            <a:ext cx="6974809" cy="392333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053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 Placeholder 1">
            <a:extLst>
              <a:ext uri="{FF2B5EF4-FFF2-40B4-BE49-F238E27FC236}">
                <a16:creationId xmlns:a16="http://schemas.microsoft.com/office/drawing/2014/main" id="{F74399E4-6A47-52BD-DB10-D9471FE945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19868" y="5356067"/>
            <a:ext cx="3625595" cy="100078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BC0691B-8BF4-416E-8E46-646BDFEE6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869" y="453642"/>
            <a:ext cx="3625595" cy="4826023"/>
          </a:xfrm>
        </p:spPr>
        <p:txBody>
          <a:bodyPr anchor="ctr">
            <a:normAutofit/>
          </a:bodyPr>
          <a:lstStyle/>
          <a:p>
            <a:r>
              <a:rPr lang="pt-BR" dirty="0"/>
              <a:t>SENSOR DE CORRENTE PARASITA</a:t>
            </a:r>
            <a:br>
              <a:rPr lang="pt-BR" dirty="0"/>
            </a:br>
            <a:endParaRPr lang="pt-BR"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87AA038F-0A5D-4EBE-BC53-EEFA2E6D9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F603CDE5-C1D8-4EDD-870F-A498BAFA520F}" type="slidenum">
              <a:rPr lang="pt-BR" noProof="0" smtClean="0"/>
              <a:pPr rtl="0">
                <a:spcAft>
                  <a:spcPts val="600"/>
                </a:spcAft>
              </a:pPr>
              <a:t>8</a:t>
            </a:fld>
            <a:endParaRPr lang="pt-BR" noProof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D655A1D-2552-4ACC-8AA4-3B6735D01A8C}"/>
              </a:ext>
            </a:extLst>
          </p:cNvPr>
          <p:cNvSpPr txBox="1"/>
          <p:nvPr/>
        </p:nvSpPr>
        <p:spPr>
          <a:xfrm>
            <a:off x="142240" y="684795"/>
            <a:ext cx="77001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i="1" dirty="0">
                <a:solidFill>
                  <a:srgbClr val="3A3A3A"/>
                </a:solidFill>
                <a:effectLst/>
                <a:latin typeface="abhaya libre"/>
              </a:rPr>
              <a:t>A corrente parasita flui em um caminho circular fechado dentro do condutor, em um plano vertical ao campo magnético.</a:t>
            </a:r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9AC5D56E-39F5-44FE-8BC1-B65E3CD90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" y="1612540"/>
            <a:ext cx="4724400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142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46FE60-8B8A-4DB7-BC83-732537D4C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3A98EE3D-8CD1-4C3F-BD1C-C98C9596463C}" type="slidenum">
              <a:rPr lang="pt-BR" noProof="0" smtClean="0"/>
              <a:pPr rtl="0">
                <a:spcAft>
                  <a:spcPts val="600"/>
                </a:spcAft>
              </a:pPr>
              <a:t>9</a:t>
            </a:fld>
            <a:endParaRPr lang="pt-BR" noProof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184C6440-8B1E-47FD-8B24-A0B07798A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pt-BR" dirty="0"/>
              <a:t>APLICAÇÃO DE SENSORES DE CORRENTE PARASITA</a:t>
            </a:r>
          </a:p>
        </p:txBody>
      </p:sp>
      <p:pic>
        <p:nvPicPr>
          <p:cNvPr id="6148" name="Picture 4" descr="Esquema de sensor de corrente parasita">
            <a:extLst>
              <a:ext uri="{FF2B5EF4-FFF2-40B4-BE49-F238E27FC236}">
                <a16:creationId xmlns:a16="http://schemas.microsoft.com/office/drawing/2014/main" id="{E389C81E-1098-4E73-A1F0-D56FD81AE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7024" y="2611120"/>
            <a:ext cx="5862037" cy="351722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ABDE5475-48C9-41EA-97D8-6BF380AC7C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fontAlgn="base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1400" b="1" i="0">
                <a:effectLst/>
              </a:rPr>
              <a:t>Sensores de corrente parasita medem vibração em plantas de galvanização de aço</a:t>
            </a:r>
            <a:endParaRPr lang="pt-BR" sz="1400" b="0" i="0">
              <a:effectLst/>
            </a:endParaRPr>
          </a:p>
          <a:p>
            <a:pPr fontAlgn="base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1400" b="1" i="0">
                <a:effectLst/>
              </a:rPr>
              <a:t>Para medir a espessura da placa de metal de chapas, canos ou tubos ocos também utilizou sensor de corrente parasita</a:t>
            </a:r>
            <a:endParaRPr lang="pt-BR" sz="1400" b="0" i="0">
              <a:effectLst/>
            </a:endParaRPr>
          </a:p>
          <a:p>
            <a:pPr fontAlgn="base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1400" b="1" i="0">
                <a:effectLst/>
              </a:rPr>
              <a:t>O movimento da posição do cilindro em um motor de combustão interna também possui sensor de corrente parasita</a:t>
            </a:r>
            <a:endParaRPr lang="pt-BR" sz="1400" b="0" i="0">
              <a:effectLst/>
            </a:endParaRPr>
          </a:p>
          <a:p>
            <a:pPr fontAlgn="base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1400" b="1" i="0">
                <a:effectLst/>
              </a:rPr>
              <a:t>Para medir o movimento dos cilindros hidráulicos, o sensor de corrente parasita também pode ser útil.</a:t>
            </a:r>
            <a:endParaRPr lang="pt-BR" sz="1400" b="0" i="0">
              <a:effectLst/>
            </a:endParaRPr>
          </a:p>
          <a:p>
            <a:pPr fontAlgn="base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t-BR" sz="1400" b="1" i="0">
                <a:effectLst/>
              </a:rPr>
              <a:t>Empregado em avião aéreo, como interruptor de travamento de porta e aba do trem de pouso, etc.</a:t>
            </a:r>
            <a:endParaRPr lang="pt-BR" sz="1400" b="0" i="0">
              <a:effectLst/>
            </a:endParaRPr>
          </a:p>
          <a:p>
            <a:pPr>
              <a:lnSpc>
                <a:spcPct val="90000"/>
              </a:lnSpc>
            </a:pPr>
            <a:endParaRPr lang="pt-BR" sz="1400"/>
          </a:p>
        </p:txBody>
      </p:sp>
    </p:spTree>
    <p:extLst>
      <p:ext uri="{BB962C8B-B14F-4D97-AF65-F5344CB8AC3E}">
        <p14:creationId xmlns:p14="http://schemas.microsoft.com/office/powerpoint/2010/main" val="140062516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242F41"/>
      </a:dk2>
      <a:lt2>
        <a:srgbClr val="E2E6E8"/>
      </a:lt2>
      <a:accent1>
        <a:srgbClr val="CE7242"/>
      </a:accent1>
      <a:accent2>
        <a:srgbClr val="BC303B"/>
      </a:accent2>
      <a:accent3>
        <a:srgbClr val="CE4287"/>
      </a:accent3>
      <a:accent4>
        <a:srgbClr val="BC30AF"/>
      </a:accent4>
      <a:accent5>
        <a:srgbClr val="A042CE"/>
      </a:accent5>
      <a:accent6>
        <a:srgbClr val="6444C2"/>
      </a:accent6>
      <a:hlink>
        <a:srgbClr val="3B8AB3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67385_TF00870617.potx" id="{233A2D5B-00BD-4965-9133-51EA735E0AEA}" vid="{E241A9C0-207B-4245-9521-9F0280E53E8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225D5A-3A69-457C-B7D4-425712F5D4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0AD4E0F-D5B9-4E85-A9F9-55FB534FCA93}">
  <ds:schemaRefs>
    <ds:schemaRef ds:uri="http://www.w3.org/XML/1998/namespace"/>
    <ds:schemaRef ds:uri="71af3243-3dd4-4a8d-8c0d-dd76da1f02a5"/>
    <ds:schemaRef ds:uri="http://schemas.openxmlformats.org/package/2006/metadata/core-properties"/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0E7F611-2872-4820-B95F-32B269E9AD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Ensinar um curso clássico e corporativo</Template>
  <TotalTime>1395</TotalTime>
  <Words>932</Words>
  <Application>Microsoft Office PowerPoint</Application>
  <PresentationFormat>Widescreen</PresentationFormat>
  <Paragraphs>106</Paragraphs>
  <Slides>23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4" baseType="lpstr">
      <vt:lpstr>abhaya libre</vt:lpstr>
      <vt:lpstr>Arial</vt:lpstr>
      <vt:lpstr>Calibri</vt:lpstr>
      <vt:lpstr>FrutigerLTStd-BoldCn</vt:lpstr>
      <vt:lpstr>FrutigerLTStd-Light</vt:lpstr>
      <vt:lpstr>FrutigerLTStd-LightCn</vt:lpstr>
      <vt:lpstr>FrutigerLTStd-LightItalic</vt:lpstr>
      <vt:lpstr>Gill Sans MT</vt:lpstr>
      <vt:lpstr>Wingdings</vt:lpstr>
      <vt:lpstr>Wingdings 2</vt:lpstr>
      <vt:lpstr>DividendVTI</vt:lpstr>
      <vt:lpstr>Apresentação do PowerPoint</vt:lpstr>
      <vt:lpstr>SENSORES CAPACITIVOS</vt:lpstr>
      <vt:lpstr>SENSORES RESISTIVOS</vt:lpstr>
      <vt:lpstr>SENSORES MAGNÉTICOS</vt:lpstr>
      <vt:lpstr>Apresentação do PowerPoint</vt:lpstr>
      <vt:lpstr>SENSOR INDUTIVO</vt:lpstr>
      <vt:lpstr>SENSOR DE RELUTÂNCIA VARIÁVEL</vt:lpstr>
      <vt:lpstr>SENSOR DE CORRENTE PARASITA </vt:lpstr>
      <vt:lpstr>APLICAÇÃO DE SENSORES DE CORRENTE PARASITA</vt:lpstr>
      <vt:lpstr>SENSORES DE EFEITO HALL</vt:lpstr>
      <vt:lpstr>SENSORES DE EFEITO HALL</vt:lpstr>
      <vt:lpstr>SENSORES PIEZOELÉTRICOS</vt:lpstr>
      <vt:lpstr>POLARIZAÇÃONOS CRISTAIS</vt:lpstr>
      <vt:lpstr>STRAIN-GAUGES</vt:lpstr>
      <vt:lpstr>Apresentação do PowerPoint</vt:lpstr>
      <vt:lpstr>STRAIN-GAUGES</vt:lpstr>
      <vt:lpstr>SENSORES ÓPTICOS</vt:lpstr>
      <vt:lpstr>SENSORES ÓPTICOS</vt:lpstr>
      <vt:lpstr>SENSORES ULTRASSÔNICOS</vt:lpstr>
      <vt:lpstr>SENSORES ULTRASSONICOS</vt:lpstr>
      <vt:lpstr>SEMINÁRIO</vt:lpstr>
      <vt:lpstr>REFERÊNCIAS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Roger Barros Da Cruz</dc:creator>
  <cp:lastModifiedBy>Roger Barros Da Cruz</cp:lastModifiedBy>
  <cp:revision>3</cp:revision>
  <dcterms:created xsi:type="dcterms:W3CDTF">2021-08-09T20:56:32Z</dcterms:created>
  <dcterms:modified xsi:type="dcterms:W3CDTF">2022-04-26T13:48:25Z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